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95109" y="9649459"/>
            <a:ext cx="653415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9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229615"/>
            <a:ext cx="6180455" cy="39255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REPRESENTATION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400" spc="-15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GRAPH</a:t>
            </a:r>
            <a:endParaRPr sz="1400">
              <a:latin typeface="Times New Roman"/>
              <a:cs typeface="Times New Roman"/>
            </a:endParaRPr>
          </a:p>
          <a:p>
            <a:pPr marL="12700" marR="30480">
              <a:lnSpc>
                <a:spcPct val="95900"/>
              </a:lnSpc>
              <a:spcBef>
                <a:spcPts val="1170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Graph is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mathematical structure and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finds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its application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many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areas,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where the  problem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to 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solved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computers. 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problems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related to 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must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computer memory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using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any suitable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structure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solve the same.  There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two standard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ways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maintaining (representation)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memory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a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computer.</a:t>
            </a:r>
            <a:endParaRPr sz="1400">
              <a:latin typeface="Times New Roman"/>
              <a:cs typeface="Times New Roman"/>
            </a:endParaRPr>
          </a:p>
          <a:p>
            <a:pPr marL="549910" indent="-177800">
              <a:lnSpc>
                <a:spcPct val="100000"/>
              </a:lnSpc>
              <a:spcBef>
                <a:spcPts val="1130"/>
              </a:spcBef>
              <a:buAutoNum type="arabicPeriod"/>
              <a:tabLst>
                <a:tab pos="55054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Sequential representation of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using adjacent (adjacency</a:t>
            </a:r>
            <a:r>
              <a:rPr dirty="0" sz="1400" spc="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matrix)</a:t>
            </a:r>
            <a:endParaRPr sz="1400">
              <a:latin typeface="Times New Roman"/>
              <a:cs typeface="Times New Roman"/>
            </a:endParaRPr>
          </a:p>
          <a:p>
            <a:pPr marL="549910" indent="-177800">
              <a:lnSpc>
                <a:spcPct val="100000"/>
              </a:lnSpc>
              <a:spcBef>
                <a:spcPts val="1130"/>
              </a:spcBef>
              <a:buAutoNum type="arabicPeriod"/>
              <a:tabLst>
                <a:tab pos="55054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Linked representation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using linked list (adjacency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list)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1-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ADJACENCY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MATRIX</a:t>
            </a:r>
            <a:r>
              <a:rPr dirty="0" sz="1400" spc="-15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REPRESENTATION</a:t>
            </a:r>
            <a:endParaRPr sz="1400">
              <a:latin typeface="Times New Roman"/>
              <a:cs typeface="Times New Roman"/>
            </a:endParaRPr>
          </a:p>
          <a:p>
            <a:pPr algn="just" marL="12700" marR="8255" indent="456565">
              <a:lnSpc>
                <a:spcPct val="96100"/>
              </a:lnSpc>
              <a:spcBef>
                <a:spcPts val="117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 A of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(V, E) with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vertices, 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 × 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matrix.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this section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let us see how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directed graph can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represented using adjacency matrix. Considered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directed graph in Fig. 9.12 where all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vertices are numbered,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(1, 2, 3,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4......</a:t>
            </a:r>
            <a:r>
              <a:rPr dirty="0" sz="1400" spc="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etc.)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6367652"/>
            <a:ext cx="6089650" cy="115760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 indent="271145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adjacency matrix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of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directed 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=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(V,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can 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represented (in Fig  9.13) with the following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conditions</a:t>
            </a:r>
            <a:endParaRPr sz="1400">
              <a:latin typeface="Times New Roman"/>
              <a:cs typeface="Times New Roman"/>
            </a:endParaRPr>
          </a:p>
          <a:p>
            <a:pPr marL="283845" marR="349250">
              <a:lnSpc>
                <a:spcPts val="2810"/>
              </a:lnSpc>
              <a:spcBef>
                <a:spcPts val="24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ij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1 {if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there 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edge from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baseline="-9259" sz="1350" spc="7">
                <a:solidFill>
                  <a:srgbClr val="221F1F"/>
                </a:solidFill>
                <a:latin typeface="Times New Roman"/>
                <a:cs typeface="Times New Roman"/>
              </a:rPr>
              <a:t>i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j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 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edge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(i,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j) 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member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E.}  A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ij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0 {if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there is no edge from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baseline="-9259" sz="1350" spc="7">
                <a:solidFill>
                  <a:srgbClr val="221F1F"/>
                </a:solidFill>
                <a:latin typeface="Times New Roman"/>
                <a:cs typeface="Times New Roman"/>
              </a:rPr>
              <a:t>i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-2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j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19509" y="4371310"/>
            <a:ext cx="3502648" cy="1835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7238" y="229615"/>
            <a:ext cx="39116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2703322"/>
            <a:ext cx="6069330" cy="6483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 indent="271145">
              <a:lnSpc>
                <a:spcPts val="1610"/>
              </a:lnSpc>
              <a:spcBef>
                <a:spcPts val="215"/>
              </a:spcBef>
            </a:pP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have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seen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how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directed 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can 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adjacency matrix. Now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let us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discuss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how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undirected graph can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using adjacency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matrix.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Considered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undirected graph in Fig.</a:t>
            </a:r>
            <a:r>
              <a:rPr dirty="0" sz="1400" spc="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9.14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5323713"/>
            <a:ext cx="6085205" cy="11569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adjacency matrix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of 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undirected 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=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(V,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be represented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(in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Fig  9.15) with the following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conditions</a:t>
            </a:r>
            <a:endParaRPr sz="1400">
              <a:latin typeface="Times New Roman"/>
              <a:cs typeface="Times New Roman"/>
            </a:endParaRPr>
          </a:p>
          <a:p>
            <a:pPr marL="283845" marR="211454">
              <a:lnSpc>
                <a:spcPts val="2810"/>
              </a:lnSpc>
              <a:spcBef>
                <a:spcPts val="23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ij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1 {if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there 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edge from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baseline="-9259" sz="1350" spc="7">
                <a:solidFill>
                  <a:srgbClr val="221F1F"/>
                </a:solidFill>
                <a:latin typeface="Times New Roman"/>
                <a:cs typeface="Times New Roman"/>
              </a:rPr>
              <a:t>i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j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 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edge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(i,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j) 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member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E}  A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ij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0 {if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there is no edge from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baseline="-9259" sz="1350" spc="7">
                <a:solidFill>
                  <a:srgbClr val="221F1F"/>
                </a:solidFill>
                <a:latin typeface="Times New Roman"/>
                <a:cs typeface="Times New Roman"/>
              </a:rPr>
              <a:t>i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j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edge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j, is not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member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E}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8120" y="8828023"/>
            <a:ext cx="6179820" cy="44386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 indent="271145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 represent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weighted graph using adjacency matrix, weight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edge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(i, </a:t>
            </a:r>
            <a:r>
              <a:rPr dirty="0" sz="1400" spc="25">
                <a:solidFill>
                  <a:srgbClr val="221F1F"/>
                </a:solidFill>
                <a:latin typeface="Times New Roman"/>
                <a:cs typeface="Times New Roman"/>
              </a:rPr>
              <a:t>j)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 simply</a:t>
            </a:r>
            <a:r>
              <a:rPr dirty="0" sz="14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stored</a:t>
            </a:r>
            <a:r>
              <a:rPr dirty="0" sz="14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as</a:t>
            </a:r>
            <a:r>
              <a:rPr dirty="0" sz="14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entry</a:t>
            </a:r>
            <a:r>
              <a:rPr dirty="0" sz="1400" spc="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4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</a:t>
            </a:r>
            <a:r>
              <a:rPr dirty="0" sz="14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</a:t>
            </a:r>
            <a:r>
              <a:rPr dirty="0" sz="14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row</a:t>
            </a:r>
            <a:r>
              <a:rPr dirty="0" sz="1400" spc="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dirty="0" sz="1400" spc="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j</a:t>
            </a:r>
            <a:r>
              <a:rPr dirty="0" sz="1400" spc="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</a:t>
            </a:r>
            <a:r>
              <a:rPr dirty="0" sz="14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column</a:t>
            </a:r>
            <a:r>
              <a:rPr dirty="0" sz="14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400" spc="1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adjacency</a:t>
            </a:r>
            <a:r>
              <a:rPr dirty="0" sz="1400" spc="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matrix.</a:t>
            </a:r>
            <a:r>
              <a:rPr dirty="0" sz="14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76273" y="473532"/>
            <a:ext cx="3204162" cy="20816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68910" y="3557047"/>
            <a:ext cx="2950282" cy="16175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713376" y="6674553"/>
            <a:ext cx="3096178" cy="20003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229615"/>
            <a:ext cx="6180455" cy="101726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1360">
              <a:lnSpc>
                <a:spcPts val="131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  <a:p>
            <a:pPr algn="just" marL="12700" marR="5715">
              <a:lnSpc>
                <a:spcPct val="95800"/>
              </a:lnSpc>
              <a:spcBef>
                <a:spcPts val="60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are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some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cases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where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zero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can also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possible weight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edge, then we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have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  store some sentinel value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non-existent edge, which can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a negative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value; since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weight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edge 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always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positive number.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Consider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weighted graph, Fig.  9.16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3387978"/>
            <a:ext cx="6179820" cy="115887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adjacency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matrix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for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directed weighted 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(V, E,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</a:t>
            </a:r>
            <a:r>
              <a:rPr dirty="0" baseline="-9259" sz="1350" spc="-1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can be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represented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(in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Fig.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9.17)</a:t>
            </a:r>
            <a:r>
              <a:rPr dirty="0" sz="1400" spc="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 marL="283845" marR="661035">
              <a:lnSpc>
                <a:spcPts val="2820"/>
              </a:lnSpc>
              <a:spcBef>
                <a:spcPts val="229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ij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</a:t>
            </a:r>
            <a:r>
              <a:rPr dirty="0" baseline="-9259" sz="1350" spc="-15">
                <a:solidFill>
                  <a:srgbClr val="221F1F"/>
                </a:solidFill>
                <a:latin typeface="Times New Roman"/>
                <a:cs typeface="Times New Roman"/>
              </a:rPr>
              <a:t>ij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{ if there is 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edge from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i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j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then represent its weight W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ij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.}  A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ij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– 1 { 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there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no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edge from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i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-2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j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7158990"/>
            <a:ext cx="6179820" cy="136271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 indent="271145">
              <a:lnSpc>
                <a:spcPts val="1610"/>
              </a:lnSpc>
              <a:spcBef>
                <a:spcPts val="215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this representation,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n</a:t>
            </a:r>
            <a:r>
              <a:rPr dirty="0" baseline="30864" sz="1350" spc="7">
                <a:solidFill>
                  <a:srgbClr val="221F1F"/>
                </a:solidFill>
                <a:latin typeface="Times New Roman"/>
                <a:cs typeface="Times New Roman"/>
              </a:rPr>
              <a:t>2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memory location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required to represent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with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vertices. The adjacency matrix is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simple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graph,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but it has two  disadvantages.</a:t>
            </a:r>
            <a:endParaRPr sz="1400">
              <a:latin typeface="Times New Roman"/>
              <a:cs typeface="Times New Roman"/>
            </a:endParaRPr>
          </a:p>
          <a:p>
            <a:pPr marL="461645" indent="-177800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462280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takes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n</a:t>
            </a:r>
            <a:r>
              <a:rPr dirty="0" baseline="30864" sz="1350" spc="7">
                <a:solidFill>
                  <a:srgbClr val="221F1F"/>
                </a:solidFill>
                <a:latin typeface="Times New Roman"/>
                <a:cs typeface="Times New Roman"/>
              </a:rPr>
              <a:t>2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space to represent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graph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with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vertices,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even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for a sparse</a:t>
            </a:r>
            <a:r>
              <a:rPr dirty="0" sz="1400" spc="-8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graph.</a:t>
            </a:r>
            <a:endParaRPr sz="1400">
              <a:latin typeface="Times New Roman"/>
              <a:cs typeface="Times New Roman"/>
            </a:endParaRPr>
          </a:p>
          <a:p>
            <a:pPr marL="461645" indent="-177800">
              <a:lnSpc>
                <a:spcPct val="100000"/>
              </a:lnSpc>
              <a:spcBef>
                <a:spcPts val="1125"/>
              </a:spcBef>
              <a:buAutoNum type="arabicPeriod"/>
              <a:tabLst>
                <a:tab pos="462280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takes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(n</a:t>
            </a:r>
            <a:r>
              <a:rPr dirty="0" baseline="30864" sz="1350" spc="-7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)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time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solve the graph</a:t>
            </a:r>
            <a:r>
              <a:rPr dirty="0" sz="1400" spc="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problem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32522" y="1466845"/>
            <a:ext cx="3174431" cy="17372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475487" y="4759147"/>
            <a:ext cx="3445241" cy="22294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7238" y="229615"/>
            <a:ext cx="39116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397256"/>
            <a:ext cx="6179820" cy="1616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2-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LINKED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LIST</a:t>
            </a:r>
            <a:r>
              <a:rPr dirty="0" sz="1400" spc="-10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REPRESENTATION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456565">
              <a:lnSpc>
                <a:spcPct val="95900"/>
              </a:lnSpc>
              <a:spcBef>
                <a:spcPts val="1175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this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representation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(also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called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adjacency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list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representation),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we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store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as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linked structure. First we store all the vertices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list and then each  adjacent vertices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will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represented using linked list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node.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Here terminal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vertex of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edge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stored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structure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linked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corresponding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initial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vertex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list.  Consider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directed graph in Fig. 9.12, it can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represented using linked list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Fig.  9.18.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4040251"/>
            <a:ext cx="6177915" cy="6483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 indent="456565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Weighted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can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represented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using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linked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list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storing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corresponding  weight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along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with the terminal 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edge. Consider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weighted graph in Fig.  9.16, it can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represented using linked list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as 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Fig.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9.19.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8120" y="6652641"/>
            <a:ext cx="6177280" cy="2684780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algn="just" marL="12700" marR="5080" indent="456565">
              <a:lnSpc>
                <a:spcPct val="96200"/>
              </a:lnSpc>
              <a:spcBef>
                <a:spcPts val="16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Although the linked list representation requires very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less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memory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compared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adjacency matrix, the simplicity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adjacency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matrix makes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preferable when  graph are reasonably small.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TRAVERSING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10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GRAPH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 indent="456565">
              <a:lnSpc>
                <a:spcPct val="96100"/>
              </a:lnSpc>
              <a:spcBef>
                <a:spcPts val="1170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Many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application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requires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structured system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examine the vertices  and edges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G. That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traversal, which means visiting all the nodes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graph. There are two graph traversal</a:t>
            </a:r>
            <a:r>
              <a:rPr dirty="0" sz="14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methods.</a:t>
            </a:r>
            <a:endParaRPr sz="1400">
              <a:latin typeface="Times New Roman"/>
              <a:cs typeface="Times New Roman"/>
            </a:endParaRPr>
          </a:p>
          <a:p>
            <a:pPr marL="711835" indent="-242570">
              <a:lnSpc>
                <a:spcPts val="1645"/>
              </a:lnSpc>
              <a:spcBef>
                <a:spcPts val="1085"/>
              </a:spcBef>
              <a:buAutoNum type="alphaLcParenBoth"/>
              <a:tabLst>
                <a:tab pos="71247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Breadth First Search</a:t>
            </a:r>
            <a:r>
              <a:rPr dirty="0" sz="1400" spc="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(BFS)</a:t>
            </a:r>
            <a:endParaRPr sz="1400">
              <a:latin typeface="Times New Roman"/>
              <a:cs typeface="Times New Roman"/>
            </a:endParaRPr>
          </a:p>
          <a:p>
            <a:pPr marL="722630" indent="-253365">
              <a:lnSpc>
                <a:spcPts val="1645"/>
              </a:lnSpc>
              <a:buAutoNum type="alphaLcParenBoth"/>
              <a:tabLst>
                <a:tab pos="72326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Depth First Search</a:t>
            </a:r>
            <a:r>
              <a:rPr dirty="0" sz="1400" spc="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(DFS)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58696" y="2238187"/>
            <a:ext cx="2358639" cy="1639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842842" y="4906561"/>
            <a:ext cx="2511447" cy="15814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7238" y="229615"/>
            <a:ext cx="39116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397256"/>
            <a:ext cx="6177915" cy="1616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(a)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BREADTH FIRST SEARCH</a:t>
            </a:r>
            <a:endParaRPr sz="1400">
              <a:latin typeface="Times New Roman"/>
              <a:cs typeface="Times New Roman"/>
            </a:endParaRPr>
          </a:p>
          <a:p>
            <a:pPr algn="r" marL="12700" marR="5080" indent="456565">
              <a:lnSpc>
                <a:spcPct val="96000"/>
              </a:lnSpc>
              <a:spcBef>
                <a:spcPts val="116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Given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input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(V,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E)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source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vertex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S,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from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where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searching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starts. The breadth first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search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systematically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traverse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edges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G to</a:t>
            </a:r>
            <a:r>
              <a:rPr dirty="0" sz="1400" spc="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explore</a:t>
            </a:r>
            <a:r>
              <a:rPr dirty="0" sz="1400" spc="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every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 that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reachable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from S.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Then we examine all the vertices neighbor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1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source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Then we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traverse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all the neighbors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neighbors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source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</a:t>
            </a:r>
            <a:r>
              <a:rPr dirty="0" sz="1400" spc="-1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on.</a:t>
            </a:r>
            <a:r>
              <a:rPr dirty="0" sz="1400" spc="1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1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</a:t>
            </a:r>
            <a:r>
              <a:rPr dirty="0" sz="1400" spc="1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1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used</a:t>
            </a:r>
            <a:r>
              <a:rPr dirty="0" sz="1400" spc="1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1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keep</a:t>
            </a:r>
            <a:r>
              <a:rPr dirty="0" sz="1400" spc="1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track</a:t>
            </a:r>
            <a:r>
              <a:rPr dirty="0" sz="1400" spc="1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400" spc="1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1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progress</a:t>
            </a:r>
            <a:r>
              <a:rPr dirty="0" sz="1400" spc="1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400" spc="204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traversing</a:t>
            </a:r>
            <a:r>
              <a:rPr dirty="0" sz="1400" spc="1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1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neighbor</a:t>
            </a:r>
            <a:r>
              <a:rPr dirty="0" sz="1400" spc="1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nodes.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BFS can 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further discussed with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example. Considering the 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Fig.</a:t>
            </a:r>
            <a:r>
              <a:rPr dirty="0" sz="1400" spc="-204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9.20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5185028"/>
            <a:ext cx="6177280" cy="80200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5080" indent="456565">
              <a:lnSpc>
                <a:spcPts val="1620"/>
              </a:lnSpc>
              <a:spcBef>
                <a:spcPts val="204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linked list (or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adjacency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list) representation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graph Fig. 9.20 is also  shown. Suppose the source 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A. Then following steps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will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illustrate the</a:t>
            </a:r>
            <a:r>
              <a:rPr dirty="0" sz="1400" spc="9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BFS.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Step 1: Initially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push A (the source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8120" y="7456169"/>
            <a:ext cx="6179185" cy="64960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12700" marR="5080">
              <a:lnSpc>
                <a:spcPct val="96100"/>
              </a:lnSpc>
              <a:spcBef>
                <a:spcPts val="17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Step 2: Pop (or remove) the front 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from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 (by incrementing front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front +1) and display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it.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Then push (or add)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neighboring vertices of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queue,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(by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incrementing Rear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Rear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+1)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it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not in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45683" y="2216433"/>
            <a:ext cx="4700192" cy="28235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12848" y="6189707"/>
            <a:ext cx="3914775" cy="10950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9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7238" y="229615"/>
            <a:ext cx="39116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1726437"/>
            <a:ext cx="6179185" cy="445134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5080">
              <a:lnSpc>
                <a:spcPts val="1620"/>
              </a:lnSpc>
              <a:spcBef>
                <a:spcPts val="204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Step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3: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Pop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front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from</a:t>
            </a:r>
            <a:r>
              <a:rPr dirty="0" sz="1400" spc="-8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queue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it.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Then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add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neighboring  vertices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B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 the queue,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it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not in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3622675"/>
            <a:ext cx="6177915" cy="100647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715" indent="456565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One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neighboring 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preset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queue,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So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not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added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queue.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20"/>
              </a:lnSpc>
              <a:spcBef>
                <a:spcPts val="119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Step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4: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Remove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front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and display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it.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Add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neighboring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vertices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C,  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it is not present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queue.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8120" y="6061328"/>
            <a:ext cx="6179185" cy="8007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69265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One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400" spc="-8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neighboring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elements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</a:t>
            </a:r>
            <a:r>
              <a:rPr dirty="0" sz="1400" spc="-8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8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present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queue.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So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not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added.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20"/>
              </a:lnSpc>
              <a:spcBef>
                <a:spcPts val="121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Step 5: Remove the front element D, and add the neighboring 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it is not present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queue.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8120" y="8349233"/>
            <a:ext cx="5900420" cy="445134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5080">
              <a:lnSpc>
                <a:spcPts val="1620"/>
              </a:lnSpc>
              <a:spcBef>
                <a:spcPts val="204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Step 6: again the process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repeated (until front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&gt;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rear). That is remove the front  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 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queue and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add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neighboring 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it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not present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queue.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174385" y="461784"/>
            <a:ext cx="3915870" cy="1095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155706" y="2365644"/>
            <a:ext cx="3934183" cy="10957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83913" y="4803248"/>
            <a:ext cx="3934925" cy="11041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75114" y="7093077"/>
            <a:ext cx="3933474" cy="1095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7238" y="229615"/>
            <a:ext cx="39116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5995796"/>
            <a:ext cx="6137910" cy="31222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B, C,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D, E,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H is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BFS traversal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in Fig. 9.20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ALGORITHM</a:t>
            </a:r>
            <a:endParaRPr sz="1400">
              <a:latin typeface="Times New Roman"/>
              <a:cs typeface="Times New Roman"/>
            </a:endParaRPr>
          </a:p>
          <a:p>
            <a:pPr marL="640080" indent="-178435">
              <a:lnSpc>
                <a:spcPct val="100000"/>
              </a:lnSpc>
              <a:spcBef>
                <a:spcPts val="910"/>
              </a:spcBef>
              <a:buAutoNum type="arabicPeriod"/>
              <a:tabLst>
                <a:tab pos="64071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Input the vertices of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and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its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edges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(V,</a:t>
            </a:r>
            <a:r>
              <a:rPr dirty="0" sz="1400" spc="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E)</a:t>
            </a:r>
            <a:endParaRPr sz="1400">
              <a:latin typeface="Times New Roman"/>
              <a:cs typeface="Times New Roman"/>
            </a:endParaRPr>
          </a:p>
          <a:p>
            <a:pPr marL="640080" indent="-178435">
              <a:lnSpc>
                <a:spcPct val="100000"/>
              </a:lnSpc>
              <a:spcBef>
                <a:spcPts val="930"/>
              </a:spcBef>
              <a:buAutoNum type="arabicPeriod"/>
              <a:tabLst>
                <a:tab pos="64071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Input the source vertex and assign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it 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variable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marL="640080" indent="-178435">
              <a:lnSpc>
                <a:spcPct val="100000"/>
              </a:lnSpc>
              <a:spcBef>
                <a:spcPts val="935"/>
              </a:spcBef>
              <a:buAutoNum type="arabicPeriod"/>
              <a:tabLst>
                <a:tab pos="64071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Add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push the source vertex to the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queue.</a:t>
            </a:r>
            <a:endParaRPr sz="1400">
              <a:latin typeface="Times New Roman"/>
              <a:cs typeface="Times New Roman"/>
            </a:endParaRPr>
          </a:p>
          <a:p>
            <a:pPr marL="640080" indent="-178435">
              <a:lnSpc>
                <a:spcPct val="100000"/>
              </a:lnSpc>
              <a:spcBef>
                <a:spcPts val="925"/>
              </a:spcBef>
              <a:buAutoNum type="arabicPeriod"/>
              <a:tabLst>
                <a:tab pos="64071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Repeat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steps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5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6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until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queue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empty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(i.e., front &gt;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rear)</a:t>
            </a:r>
            <a:endParaRPr sz="1400">
              <a:latin typeface="Times New Roman"/>
              <a:cs typeface="Times New Roman"/>
            </a:endParaRPr>
          </a:p>
          <a:p>
            <a:pPr marL="640080" indent="-178435">
              <a:lnSpc>
                <a:spcPct val="100000"/>
              </a:lnSpc>
              <a:spcBef>
                <a:spcPts val="935"/>
              </a:spcBef>
              <a:buAutoNum type="arabicPeriod"/>
              <a:tabLst>
                <a:tab pos="64071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Pop the front 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 and display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as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visited.</a:t>
            </a:r>
            <a:endParaRPr sz="1400">
              <a:latin typeface="Times New Roman"/>
              <a:cs typeface="Times New Roman"/>
            </a:endParaRPr>
          </a:p>
          <a:p>
            <a:pPr marL="643255" marR="5080" indent="-184150">
              <a:lnSpc>
                <a:spcPts val="1610"/>
              </a:lnSpc>
              <a:spcBef>
                <a:spcPts val="1035"/>
              </a:spcBef>
              <a:buAutoNum type="arabicPeriod"/>
              <a:tabLst>
                <a:tab pos="63754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Push the vertices, which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neighbor to just, popped element, if it is not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queue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(i.e., not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visited).</a:t>
            </a:r>
            <a:endParaRPr sz="1400">
              <a:latin typeface="Times New Roman"/>
              <a:cs typeface="Times New Roman"/>
            </a:endParaRPr>
          </a:p>
          <a:p>
            <a:pPr marL="640080" indent="-178435">
              <a:lnSpc>
                <a:spcPct val="100000"/>
              </a:lnSpc>
              <a:spcBef>
                <a:spcPts val="894"/>
              </a:spcBef>
              <a:buAutoNum type="arabicPeriod"/>
              <a:tabLst>
                <a:tab pos="64071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94159" y="480816"/>
            <a:ext cx="3942623" cy="39334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22384" y="4737799"/>
            <a:ext cx="3934190" cy="10960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9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57238" y="229615"/>
            <a:ext cx="39116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398780"/>
            <a:ext cx="6181090" cy="8932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(b) </a:t>
            </a:r>
            <a:r>
              <a:rPr dirty="0" sz="1200" b="1">
                <a:solidFill>
                  <a:srgbClr val="221F1F"/>
                </a:solidFill>
                <a:latin typeface="Times New Roman"/>
                <a:cs typeface="Times New Roman"/>
              </a:rPr>
              <a:t>DEPTH </a:t>
            </a: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FIRST SEARCH</a:t>
            </a:r>
            <a:endParaRPr sz="1200">
              <a:latin typeface="Times New Roman"/>
              <a:cs typeface="Times New Roman"/>
            </a:endParaRPr>
          </a:p>
          <a:p>
            <a:pPr algn="just" marL="12700" marR="5715" indent="456565">
              <a:lnSpc>
                <a:spcPct val="95900"/>
              </a:lnSpc>
              <a:spcBef>
                <a:spcPts val="116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depth</a:t>
            </a:r>
            <a:r>
              <a:rPr dirty="0" sz="1400" spc="-8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first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search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(DFS),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as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its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name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suggest,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-8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search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deeper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graph,  whenever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possible.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Given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input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(V,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E)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source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vertex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S,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from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where 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searching starts. First we visit the starting node. Then we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travel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through each node  along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path, which begins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That is we visit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neighbor 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again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neighbor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neighbor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S,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so on. The implementation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BFS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almost same  except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 is used instead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queue. DFS can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further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discussed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with an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example. Consider the graph in Fig. 9.20 and its linked list representation. Suppose the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source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 is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following steps will illustrate the</a:t>
            </a:r>
            <a:r>
              <a:rPr dirty="0" sz="1400" spc="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DFS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Step 1: Initially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push I on 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stack.</a:t>
            </a:r>
            <a:endParaRPr sz="1400">
              <a:latin typeface="Times New Roman"/>
              <a:cs typeface="Times New Roman"/>
            </a:endParaRPr>
          </a:p>
          <a:p>
            <a:pPr marL="372110" marR="5001260">
              <a:lnSpc>
                <a:spcPct val="167100"/>
              </a:lnSpc>
              <a:spcBef>
                <a:spcPts val="1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STACK: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 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D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ISP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LAY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 marR="12065">
              <a:lnSpc>
                <a:spcPts val="1620"/>
              </a:lnSpc>
              <a:spcBef>
                <a:spcPts val="122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Step 2: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Pop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and display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top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element, and then push all the neighbors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popped  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(i.e., I)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onto the stack,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it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not visited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not in the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stack).</a:t>
            </a:r>
            <a:endParaRPr sz="1400">
              <a:latin typeface="Times New Roman"/>
              <a:cs typeface="Times New Roman"/>
            </a:endParaRPr>
          </a:p>
          <a:p>
            <a:pPr marL="372110" marR="4778375">
              <a:lnSpc>
                <a:spcPts val="2810"/>
              </a:lnSpc>
              <a:spcBef>
                <a:spcPts val="24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STACK: G,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H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DISPLAY: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95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Step 3: Pop and display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top element and then push all the neighbors of popped the  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(i.e.,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H) onto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top 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stack,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it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not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visited.</a:t>
            </a:r>
            <a:endParaRPr sz="1400">
              <a:latin typeface="Times New Roman"/>
              <a:cs typeface="Times New Roman"/>
            </a:endParaRPr>
          </a:p>
          <a:p>
            <a:pPr marL="372110" marR="4679315">
              <a:lnSpc>
                <a:spcPts val="2810"/>
              </a:lnSpc>
              <a:spcBef>
                <a:spcPts val="25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STACK: G,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DISPLAY: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I,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H</a:t>
            </a:r>
            <a:endParaRPr sz="1400">
              <a:latin typeface="Times New Roman"/>
              <a:cs typeface="Times New Roman"/>
            </a:endParaRPr>
          </a:p>
          <a:p>
            <a:pPr algn="just" marL="12700" marR="13970" indent="359410">
              <a:lnSpc>
                <a:spcPct val="96100"/>
              </a:lnSpc>
              <a:spcBef>
                <a:spcPts val="894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popped 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H has two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neighbors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 and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already visited, means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either in the stack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displayed. Here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 the stack.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only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pushed onto the  top of the</a:t>
            </a:r>
            <a:r>
              <a:rPr dirty="0" sz="14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stack.</a:t>
            </a:r>
            <a:endParaRPr sz="1400">
              <a:latin typeface="Times New Roman"/>
              <a:cs typeface="Times New Roman"/>
            </a:endParaRPr>
          </a:p>
          <a:p>
            <a:pPr marL="12700" marR="15240">
              <a:lnSpc>
                <a:spcPts val="1610"/>
              </a:lnSpc>
              <a:spcBef>
                <a:spcPts val="124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Step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4: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Pop and display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top 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stack. Push all the neighbors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 popped 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on to the stack, 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it is not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visited.</a:t>
            </a:r>
            <a:endParaRPr sz="1400">
              <a:latin typeface="Times New Roman"/>
              <a:cs typeface="Times New Roman"/>
            </a:endParaRPr>
          </a:p>
          <a:p>
            <a:pPr marL="372110" marR="4483100">
              <a:lnSpc>
                <a:spcPts val="2810"/>
              </a:lnSpc>
              <a:spcBef>
                <a:spcPts val="25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STACK: G, D,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DISPLAY: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H,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12700" marR="7620">
              <a:lnSpc>
                <a:spcPts val="1620"/>
              </a:lnSpc>
              <a:spcBef>
                <a:spcPts val="93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Step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5: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Pop and display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top 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stack. Push all 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neighbors 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 popped element onto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it is not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visited.</a:t>
            </a:r>
            <a:endParaRPr sz="1400">
              <a:latin typeface="Times New Roman"/>
              <a:cs typeface="Times New Roman"/>
            </a:endParaRPr>
          </a:p>
          <a:p>
            <a:pPr marL="372110" marR="4294505">
              <a:lnSpc>
                <a:spcPts val="2810"/>
              </a:lnSpc>
              <a:spcBef>
                <a:spcPts val="25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STACK: G,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D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DISPLAY: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H, E,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068120" y="229615"/>
            <a:ext cx="6180455" cy="5989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ts val="13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  <a:p>
            <a:pPr marL="372110">
              <a:lnSpc>
                <a:spcPts val="1630"/>
              </a:lnSpc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1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popped</a:t>
            </a:r>
            <a:r>
              <a:rPr dirty="0" sz="1400" spc="1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</a:t>
            </a:r>
            <a:r>
              <a:rPr dirty="0" sz="1400" spc="1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(or</a:t>
            </a:r>
            <a:r>
              <a:rPr dirty="0" sz="1400" spc="1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vertex)</a:t>
            </a:r>
            <a:r>
              <a:rPr dirty="0" sz="1400" spc="1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</a:t>
            </a:r>
            <a:r>
              <a:rPr dirty="0" sz="1400" spc="1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has</a:t>
            </a:r>
            <a:r>
              <a:rPr dirty="0" sz="1400" spc="1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neighbor(s)</a:t>
            </a:r>
            <a:r>
              <a:rPr dirty="0" sz="1400" spc="1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H,</a:t>
            </a:r>
            <a:r>
              <a:rPr dirty="0" sz="1400" spc="1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which</a:t>
            </a:r>
            <a:r>
              <a:rPr dirty="0" sz="1400" spc="1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1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already</a:t>
            </a:r>
            <a:r>
              <a:rPr dirty="0" sz="1400" spc="1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visited.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50"/>
              </a:lnSpc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H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displayed, and will not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pushed again on to the</a:t>
            </a:r>
            <a:r>
              <a:rPr dirty="0" sz="14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Step 6: The process is repeated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as</a:t>
            </a:r>
            <a:r>
              <a:rPr dirty="0" sz="1400" spc="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follows.</a:t>
            </a:r>
            <a:endParaRPr sz="1400">
              <a:latin typeface="Times New Roman"/>
              <a:cs typeface="Times New Roman"/>
            </a:endParaRPr>
          </a:p>
          <a:p>
            <a:pPr marL="372110">
              <a:lnSpc>
                <a:spcPct val="100000"/>
              </a:lnSpc>
              <a:spcBef>
                <a:spcPts val="113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STACK: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 G</a:t>
            </a:r>
            <a:endParaRPr sz="1400">
              <a:latin typeface="Times New Roman"/>
              <a:cs typeface="Times New Roman"/>
            </a:endParaRPr>
          </a:p>
          <a:p>
            <a:pPr marL="372110">
              <a:lnSpc>
                <a:spcPct val="100000"/>
              </a:lnSpc>
              <a:spcBef>
                <a:spcPts val="112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DISPLAY: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H, E,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F,</a:t>
            </a:r>
            <a:r>
              <a:rPr dirty="0" sz="1400" spc="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 marL="372110" marR="2861945">
              <a:lnSpc>
                <a:spcPct val="167100"/>
              </a:lnSpc>
              <a:tabLst>
                <a:tab pos="158115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STACK:	//now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empty  DISPLAY: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H, E,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D,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 G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So I,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H, E,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is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DFS traversal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Fig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9:20 from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source 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ALGORITHM</a:t>
            </a:r>
            <a:endParaRPr sz="1400">
              <a:latin typeface="Times New Roman"/>
              <a:cs typeface="Times New Roman"/>
            </a:endParaRPr>
          </a:p>
          <a:p>
            <a:pPr marL="549910" indent="-177800">
              <a:lnSpc>
                <a:spcPct val="100000"/>
              </a:lnSpc>
              <a:spcBef>
                <a:spcPts val="900"/>
              </a:spcBef>
              <a:buAutoNum type="arabicPeriod"/>
              <a:tabLst>
                <a:tab pos="55054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Input the vertices and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edges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(V, E).</a:t>
            </a:r>
            <a:endParaRPr sz="1400">
              <a:latin typeface="Times New Roman"/>
              <a:cs typeface="Times New Roman"/>
            </a:endParaRPr>
          </a:p>
          <a:p>
            <a:pPr marL="549910" indent="-177800">
              <a:lnSpc>
                <a:spcPct val="100000"/>
              </a:lnSpc>
              <a:spcBef>
                <a:spcPts val="925"/>
              </a:spcBef>
              <a:buAutoNum type="arabicPeriod"/>
              <a:tabLst>
                <a:tab pos="55054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Input the source vertex and assign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it 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variable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marL="549910" indent="-177800">
              <a:lnSpc>
                <a:spcPct val="100000"/>
              </a:lnSpc>
              <a:spcBef>
                <a:spcPts val="935"/>
              </a:spcBef>
              <a:buAutoNum type="arabicPeriod"/>
              <a:tabLst>
                <a:tab pos="55054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Push the source vertex to the</a:t>
            </a:r>
            <a:r>
              <a:rPr dirty="0" sz="1400" spc="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stack.</a:t>
            </a:r>
            <a:endParaRPr sz="1400">
              <a:latin typeface="Times New Roman"/>
              <a:cs typeface="Times New Roman"/>
            </a:endParaRPr>
          </a:p>
          <a:p>
            <a:pPr marL="549910" indent="-177800">
              <a:lnSpc>
                <a:spcPct val="100000"/>
              </a:lnSpc>
              <a:spcBef>
                <a:spcPts val="930"/>
              </a:spcBef>
              <a:buAutoNum type="arabicPeriod"/>
              <a:tabLst>
                <a:tab pos="55054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Repeat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steps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5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6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until the stack is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empty.</a:t>
            </a:r>
            <a:endParaRPr sz="1400">
              <a:latin typeface="Times New Roman"/>
              <a:cs typeface="Times New Roman"/>
            </a:endParaRPr>
          </a:p>
          <a:p>
            <a:pPr marL="549910" indent="-177800">
              <a:lnSpc>
                <a:spcPct val="100000"/>
              </a:lnSpc>
              <a:spcBef>
                <a:spcPts val="935"/>
              </a:spcBef>
              <a:buAutoNum type="arabicPeriod"/>
              <a:tabLst>
                <a:tab pos="55054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Pop the top 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stack and display</a:t>
            </a:r>
            <a:r>
              <a:rPr dirty="0" sz="1400" spc="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it.</a:t>
            </a:r>
            <a:endParaRPr sz="1400">
              <a:latin typeface="Times New Roman"/>
              <a:cs typeface="Times New Roman"/>
            </a:endParaRPr>
          </a:p>
          <a:p>
            <a:pPr marL="553085" marR="215265" indent="-180975">
              <a:lnSpc>
                <a:spcPts val="1610"/>
              </a:lnSpc>
              <a:spcBef>
                <a:spcPts val="1035"/>
              </a:spcBef>
              <a:buAutoNum type="arabicPeriod"/>
              <a:tabLst>
                <a:tab pos="55054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Push the vertices which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neighbor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just popped element,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it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not in the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queue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(i.e.;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not</a:t>
            </a:r>
            <a:r>
              <a:rPr dirty="0" sz="14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visited).</a:t>
            </a:r>
            <a:endParaRPr sz="1400">
              <a:latin typeface="Times New Roman"/>
              <a:cs typeface="Times New Roman"/>
            </a:endParaRPr>
          </a:p>
          <a:p>
            <a:pPr marL="549910" indent="-177800">
              <a:lnSpc>
                <a:spcPct val="100000"/>
              </a:lnSpc>
              <a:spcBef>
                <a:spcPts val="890"/>
              </a:spcBef>
              <a:buAutoNum type="arabicPeriod"/>
              <a:tabLst>
                <a:tab pos="55054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dhafer</dc:creator>
  <dcterms:created xsi:type="dcterms:W3CDTF">2018-11-14T17:59:45Z</dcterms:created>
  <dcterms:modified xsi:type="dcterms:W3CDTF">2018-11-14T17:59:45Z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2018-01-03T00:00:00Z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2018-11-14T00:00:00Z</vt:filetime>
  </property>
</Properties>
</file>